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gif" ContentType="image/gif"/>
  <Override PartName="/ppt/media/image20.jpeg" ContentType="image/jpeg"/>
  <Override PartName="/ppt/media/image9.jpeg" ContentType="image/jpeg"/>
  <Override PartName="/ppt/media/image37.jpeg" ContentType="image/jpeg"/>
  <Override PartName="/ppt/media/image11.jpeg" ContentType="image/jpeg"/>
  <Override PartName="/ppt/media/image24.jpeg" ContentType="image/jpeg"/>
  <Override PartName="/ppt/media/image25.png" ContentType="image/png"/>
  <Override PartName="/ppt/media/image2.jpeg" ContentType="image/jpeg"/>
  <Override PartName="/ppt/media/image30.jpeg" ContentType="image/jpeg"/>
  <Override PartName="/ppt/media/image18.gif" ContentType="image/gif"/>
  <Override PartName="/ppt/media/image27.gif" ContentType="image/gif"/>
  <Override PartName="/ppt/media/image36.gif" ContentType="image/gif"/>
  <Override PartName="/ppt/media/image26.jpeg" ContentType="image/jpeg"/>
  <Override PartName="/ppt/media/image15.jpeg" ContentType="image/jpeg"/>
  <Override PartName="/ppt/media/image29.png" ContentType="image/png"/>
  <Override PartName="/ppt/media/image32.jpeg" ContentType="image/jpeg"/>
  <Override PartName="/ppt/media/image3.gif" ContentType="image/gif"/>
  <Override PartName="/ppt/media/image39.jpeg" ContentType="image/jpeg"/>
  <Override PartName="/ppt/media/image17.jpeg" ContentType="image/jpeg"/>
  <Override PartName="/ppt/media/image28.jpeg" ContentType="image/jpeg"/>
  <Override PartName="/ppt/media/image5.png" ContentType="image/png"/>
  <Override PartName="/ppt/media/image34.jpeg" ContentType="image/jpeg"/>
  <Override PartName="/ppt/media/image7.png" ContentType="image/png"/>
  <Override PartName="/ppt/media/image19.jpeg" ContentType="image/jpeg"/>
  <Override PartName="/ppt/media/image10.jpeg" ContentType="image/jpeg"/>
  <Override PartName="/ppt/media/image21.jpeg" ContentType="image/jpeg"/>
  <Override PartName="/ppt/media/image13.gif" ContentType="image/gif"/>
  <Override PartName="/ppt/media/image31.png" ContentType="image/png"/>
  <Override PartName="/ppt/media/image22.gif" ContentType="image/gif"/>
  <Override PartName="/ppt/media/image12.jpeg" ContentType="image/jpeg"/>
  <Override PartName="/ppt/media/image23.jpeg" ContentType="image/jpeg"/>
  <Override PartName="/ppt/media/image33.png" ContentType="image/png"/>
  <Override PartName="/ppt/media/image1.jpeg" ContentType="image/jpeg"/>
  <Override PartName="/ppt/media/image35.png" ContentType="image/png"/>
  <Override PartName="/ppt/media/image14.jpeg" ContentType="image/jpeg"/>
  <Override PartName="/ppt/media/image38.jpeg" ContentType="image/jpeg"/>
  <Override PartName="/ppt/media/image16.jpeg" ContentType="image/jpeg"/>
  <Override PartName="/ppt/media/image4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9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6920" y="0"/>
            <a:ext cx="5255640" cy="287928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4800">
                <a:solidFill>
                  <a:srgbClr val="1e1c11"/>
                </a:solidFill>
                <a:latin typeface="Calibri"/>
              </a:rPr>
              <a:t>«Путешествие по Великобритании»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pic>
        <p:nvPicPr>
          <p:cNvPr descr="" id="15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76000" y="288000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8000">
                <a:solidFill>
                  <a:srgbClr val="000000"/>
                </a:solidFill>
                <a:latin typeface="Calibri"/>
              </a:rPr>
              <a:t>Трафальгарская площадь</a:t>
            </a:r>
            <a:endParaRPr/>
          </a:p>
          <a:p>
            <a:pPr algn="ctr"/>
            <a:r>
              <a:rPr b="1" lang="ru-RU" sz="8000">
                <a:solidFill>
                  <a:srgbClr val="000000"/>
                </a:solidFill>
                <a:latin typeface="Calibri"/>
              </a:rPr>
              <a:t>Trafalgar Square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5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5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5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6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698760" y="296136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8000">
                <a:solidFill>
                  <a:srgbClr val="000000"/>
                </a:solidFill>
                <a:latin typeface="Calibri"/>
              </a:rPr>
              <a:t>Колесо обозрения «Око Лондона»</a:t>
            </a:r>
            <a:endParaRPr/>
          </a:p>
          <a:p>
            <a:pPr algn="ctr"/>
            <a:r>
              <a:rPr b="1" lang="ru-RU" sz="8000">
                <a:solidFill>
                  <a:srgbClr val="000000"/>
                </a:solidFill>
                <a:latin typeface="Calibri"/>
              </a:rPr>
              <a:t>The London Eye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6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6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6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32000" y="648000"/>
            <a:ext cx="8228520" cy="6119280"/>
          </a:xfrm>
          <a:prstGeom prst="rect">
            <a:avLst/>
          </a:prstGeom>
        </p:spPr>
        <p:txBody>
          <a:bodyPr bIns="0" lIns="0" rIns="0" tIns="0" wrap="none"/>
          <a:p>
            <a:pPr>
              <a:lnSpc>
                <a:spcPts val="59"/>
              </a:lnSpc>
            </a:pPr>
            <a:r>
              <a:rPr lang="ru-RU"/>
              <a:t>Big Ben (Биг Бен)</a:t>
            </a:r>
            <a:endParaRPr/>
          </a:p>
          <a:p>
            <a:pPr>
              <a:lnSpc>
                <a:spcPts val="59"/>
              </a:lnSpc>
            </a:pPr>
            <a:r>
              <a:rPr lang="ru-RU"/>
              <a:t>Westminster Abbey (</a:t>
            </a:r>
            <a:r>
              <a:rPr lang="ru-RU" sz="2600">
                <a:solidFill>
                  <a:srgbClr val="000000"/>
                </a:solidFill>
                <a:latin typeface="Calibri Light"/>
              </a:rPr>
              <a:t>Вестминстерское Аббатство)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The Tower of London (Тауэр) 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The London Eye (Око Лондана)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The Houses of Parliament (Парламент)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Tower Bridge (Тауэрский мост)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Trafalgar Square (Трафальгарская площадь)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Buckingham Palace (Букингемский дворец)</a:t>
            </a:r>
            <a:endParaRPr/>
          </a:p>
          <a:p>
            <a:pPr>
              <a:lnSpc>
                <a:spcPts val="59"/>
              </a:lnSpc>
            </a:pPr>
            <a:r>
              <a:rPr lang="ru-RU" sz="2600">
                <a:solidFill>
                  <a:srgbClr val="000000"/>
                </a:solidFill>
                <a:latin typeface="Calibri Light"/>
              </a:rPr>
              <a:t>British Museum (Британский музей)</a:t>
            </a:r>
            <a:endParaRPr/>
          </a:p>
          <a:p>
            <a:pPr>
              <a:lnSpc>
                <a:spcPts val="59"/>
              </a:lnSpc>
            </a:pPr>
            <a:endParaRPr/>
          </a:p>
          <a:p>
            <a:pPr>
              <a:lnSpc>
                <a:spcPts val="59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6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26760" y="295200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Calibri"/>
              </a:rPr>
              <a:t>Тауэрский мост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Calibri"/>
              </a:rPr>
              <a:t>Tower Bridge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7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7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7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11640" y="270900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4800">
                <a:solidFill>
                  <a:srgbClr val="000000"/>
                </a:solidFill>
                <a:latin typeface="Calibri"/>
              </a:rPr>
              <a:t>Биг Бэн - Big Ben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7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8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pic>
        <p:nvPicPr>
          <p:cNvPr descr="" id="1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80000" y="-792000"/>
            <a:ext cx="7055280" cy="842328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8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</p:spPr>
      </p:sp>
      <p:pic>
        <p:nvPicPr>
          <p:cNvPr descr="" id="1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504000" y="0"/>
            <a:ext cx="9863280" cy="727128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54760" y="288000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8000">
                <a:solidFill>
                  <a:srgbClr val="000000"/>
                </a:solidFill>
                <a:latin typeface="Calibri"/>
              </a:rPr>
              <a:t>Вестминстерское Аббатство</a:t>
            </a:r>
            <a:endParaRPr/>
          </a:p>
          <a:p>
            <a:pPr algn="ctr"/>
            <a:r>
              <a:rPr b="1" lang="ru-RU" sz="8000">
                <a:solidFill>
                  <a:srgbClr val="000000"/>
                </a:solidFill>
                <a:latin typeface="Calibri"/>
              </a:rPr>
              <a:t>Westminster Abbey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8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  <p:pic>
        <p:nvPicPr>
          <p:cNvPr descr="" id="18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91128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9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  <p:pic>
        <p:nvPicPr>
          <p:cNvPr descr="" id="19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9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  <p:pic>
        <p:nvPicPr>
          <p:cNvPr descr="" id="19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32000"/>
            <a:ext cx="9143280" cy="763128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19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  <p:pic>
        <p:nvPicPr>
          <p:cNvPr descr="" id="19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54760" y="295200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8000">
                <a:solidFill>
                  <a:srgbClr val="000000"/>
                </a:solidFill>
                <a:latin typeface="Calibri"/>
              </a:rPr>
              <a:t>Тауэр</a:t>
            </a:r>
            <a:endParaRPr/>
          </a:p>
          <a:p>
            <a:pPr algn="ctr"/>
            <a:r>
              <a:rPr b="1" lang="ru-RU" sz="8000">
                <a:solidFill>
                  <a:srgbClr val="000000"/>
                </a:solidFill>
                <a:latin typeface="Calibri"/>
              </a:rPr>
              <a:t>The Tower of London</a:t>
            </a: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20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20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20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38760" y="144000"/>
            <a:ext cx="8228520" cy="647928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 sz="2800">
                <a:latin typeface="Times New Roman"/>
              </a:rPr>
              <a:t>Викторина</a:t>
            </a:r>
            <a:endParaRPr/>
          </a:p>
          <a:p>
            <a:endParaRPr/>
          </a:p>
          <a:p>
            <a:r>
              <a:rPr lang="ru-RU" sz="2800">
                <a:latin typeface="Times New Roman"/>
              </a:rPr>
              <a:t>*</a:t>
            </a:r>
            <a:r>
              <a:rPr i="1" lang="ru-RU" sz="28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On what river is London situated?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Where does the queen of England live?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What is Big Ben?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What is Westminster Abbey?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A tall monument to Admiral Nelson is situated here.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It was a fortress, a palace, a prison and a zoo.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The political centre of London.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* One of the most famous and beautiful churches in London.</a:t>
            </a:r>
            <a:endParaRPr/>
          </a:p>
          <a:p>
            <a:endParaRPr/>
          </a:p>
          <a:p>
            <a:pPr>
              <a:lnSpc>
                <a:spcPts val="59"/>
              </a:lnSpc>
            </a:pP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7960" y="288000"/>
            <a:ext cx="7771320" cy="611928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b="1" i="1" lang="ru-RU" sz="2800">
                <a:solidFill>
                  <a:srgbClr val="000000"/>
                </a:solidFill>
                <a:latin typeface="Aharoni"/>
                <a:ea typeface="Microsoft YaHei"/>
              </a:rPr>
              <a:t>Choose the right variant</a:t>
            </a:r>
            <a:endParaRPr/>
          </a:p>
          <a:p>
            <a:endParaRPr/>
          </a:p>
          <a:p>
            <a:endParaRPr/>
          </a:p>
          <a:p>
            <a:r>
              <a:rPr b="1" i="1" lang="ru-RU" sz="3200">
                <a:solidFill>
                  <a:srgbClr val="000000"/>
                </a:solidFill>
                <a:latin typeface="Times New Roman"/>
                <a:ea typeface="Microsoft YaHei"/>
              </a:rPr>
              <a:t>1) The Tower of London is: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Times New Roman"/>
                <a:ea typeface="Microsoft YaHei"/>
              </a:rPr>
              <a:t>a) a trade center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Times New Roman"/>
                <a:ea typeface="Microsoft YaHei"/>
              </a:rPr>
              <a:t>b) a museum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Times New Roman"/>
                <a:ea typeface="Microsoft YaHei"/>
              </a:rPr>
              <a:t>c) a shop</a:t>
            </a:r>
            <a:endParaRPr/>
          </a:p>
          <a:p>
            <a:endParaRPr/>
          </a:p>
          <a:p>
            <a:endParaRPr/>
          </a:p>
          <a:p>
            <a:r>
              <a:rPr b="1" i="1" lang="ru-RU" sz="3200">
                <a:solidFill>
                  <a:srgbClr val="000000"/>
                </a:solidFill>
                <a:latin typeface="Times New Roman;serif"/>
                <a:ea typeface="Microsoft YaHei"/>
              </a:rPr>
              <a:t>2) Big Ben is the name of: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Times New Roman;serif"/>
                <a:ea typeface="Microsoft YaHei"/>
              </a:rPr>
              <a:t>a) the clock tower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Times New Roman;serif"/>
                <a:ea typeface="Microsoft YaHei"/>
              </a:rPr>
              <a:t>b) the architect</a:t>
            </a:r>
            <a:endParaRPr/>
          </a:p>
          <a:p>
            <a:pPr algn="ctr"/>
            <a:r>
              <a:rPr lang="ru-RU" sz="3200">
                <a:solidFill>
                  <a:srgbClr val="000000"/>
                </a:solidFill>
                <a:latin typeface="Times New Roman;serif"/>
                <a:ea typeface="Microsoft YaHei"/>
              </a:rPr>
              <a:t>c) the church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85800" y="302400"/>
            <a:ext cx="7771320" cy="6378840"/>
          </a:xfrm>
          <a:prstGeom prst="rect">
            <a:avLst/>
          </a:prstGeom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39640" y="280800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8000">
                <a:solidFill>
                  <a:srgbClr val="000000"/>
                </a:solidFill>
                <a:latin typeface="Calibri"/>
              </a:rPr>
              <a:t>Букингемский дворец</a:t>
            </a:r>
            <a:endParaRPr/>
          </a:p>
          <a:p>
            <a:pPr algn="ctr"/>
            <a:r>
              <a:rPr b="1" lang="ru-RU" sz="8000">
                <a:solidFill>
                  <a:srgbClr val="000000"/>
                </a:solidFill>
                <a:latin typeface="Calibri"/>
              </a:rPr>
              <a:t>Buckingham Palace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pic>
        <p:nvPicPr>
          <p:cNvPr descr="" id="1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pic>
        <p:nvPicPr>
          <p:cNvPr descr="" id="1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pic>
        <p:nvPicPr>
          <p:cNvPr descr="" id="1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